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4" r:id="rId4"/>
    <p:sldId id="299" r:id="rId5"/>
    <p:sldId id="300" r:id="rId6"/>
    <p:sldId id="301" r:id="rId7"/>
    <p:sldId id="262" r:id="rId8"/>
    <p:sldId id="303" r:id="rId9"/>
    <p:sldId id="314" r:id="rId10"/>
    <p:sldId id="313" r:id="rId11"/>
    <p:sldId id="308" r:id="rId12"/>
    <p:sldId id="315" r:id="rId13"/>
    <p:sldId id="317" r:id="rId14"/>
    <p:sldId id="305" r:id="rId15"/>
    <p:sldId id="318" r:id="rId16"/>
    <p:sldId id="307" r:id="rId17"/>
    <p:sldId id="316" r:id="rId18"/>
    <p:sldId id="309" r:id="rId19"/>
    <p:sldId id="31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83" autoAdjust="0"/>
  </p:normalViewPr>
  <p:slideViewPr>
    <p:cSldViewPr snapToGrid="0" snapToObjects="1">
      <p:cViewPr>
        <p:scale>
          <a:sx n="71" d="100"/>
          <a:sy n="71" d="100"/>
        </p:scale>
        <p:origin x="-4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02A59-7196-4085-91D9-CC412D040E94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01335-9CAF-418F-91FC-43D6293B48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29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01335-9CAF-418F-91FC-43D6293B485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2EAA-5227-974D-B07C-07C48B6F06CD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54083-0AE6-4B4C-ADEC-B160F3AF3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2EAA-5227-974D-B07C-07C48B6F06CD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54083-0AE6-4B4C-ADEC-B160F3AF3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2EAA-5227-974D-B07C-07C48B6F06CD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54083-0AE6-4B4C-ADEC-B160F3AF3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2EAA-5227-974D-B07C-07C48B6F06CD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54083-0AE6-4B4C-ADEC-B160F3AF3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2EAA-5227-974D-B07C-07C48B6F06CD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54083-0AE6-4B4C-ADEC-B160F3AF3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2EAA-5227-974D-B07C-07C48B6F06CD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54083-0AE6-4B4C-ADEC-B160F3AF3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2EAA-5227-974D-B07C-07C48B6F06CD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54083-0AE6-4B4C-ADEC-B160F3AF3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2EAA-5227-974D-B07C-07C48B6F06CD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54083-0AE6-4B4C-ADEC-B160F3AF3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2EAA-5227-974D-B07C-07C48B6F06CD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54083-0AE6-4B4C-ADEC-B160F3AF3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2EAA-5227-974D-B07C-07C48B6F06CD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54083-0AE6-4B4C-ADEC-B160F3AF3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2EAA-5227-974D-B07C-07C48B6F06CD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54083-0AE6-4B4C-ADEC-B160F3AF3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42EAA-5227-974D-B07C-07C48B6F06CD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54083-0AE6-4B4C-ADEC-B160F3AF3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BIOST 513</a:t>
            </a:r>
            <a:br>
              <a:rPr lang="en-US" dirty="0" smtClean="0"/>
            </a:br>
            <a:r>
              <a:rPr lang="en-US" dirty="0" smtClean="0"/>
              <a:t> Discussion Section - Week 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Clara </a:t>
            </a:r>
            <a:r>
              <a:rPr lang="en-US" dirty="0" err="1" smtClean="0"/>
              <a:t>Domínguez</a:t>
            </a:r>
            <a:r>
              <a:rPr lang="en-US" dirty="0" smtClean="0"/>
              <a:t>-Islas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 components of sample-size computation –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stpower</a:t>
            </a:r>
            <a:r>
              <a:rPr lang="en-US" dirty="0" smtClean="0"/>
              <a:t> command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Three subcommands</a:t>
            </a:r>
          </a:p>
          <a:p>
            <a:pPr>
              <a:buFont typeface="Arial" charset="0"/>
              <a:buChar char="•"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stpower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logrank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stpower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cox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stpower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exponential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Main options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alpha(), power(), beta(), n(),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hratio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onsided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Syntax  (examples)</a:t>
            </a:r>
          </a:p>
          <a:p>
            <a:pPr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stpower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logrank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hratio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(0.5)  power(0.8) </a:t>
            </a:r>
          </a:p>
          <a:p>
            <a:pPr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stpower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cox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-1,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(0.3)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Determination </a:t>
            </a:r>
            <a:r>
              <a:rPr lang="en-US" dirty="0" smtClean="0"/>
              <a:t>of number of events for the log-rank test - Freedman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5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u="sng" dirty="0" smtClean="0"/>
              <a:t>Objective: </a:t>
            </a:r>
            <a:r>
              <a:rPr lang="en-US" sz="1800" dirty="0" smtClean="0"/>
              <a:t>To obtain the number of events required to ensure pre-specified power </a:t>
            </a:r>
            <a:r>
              <a:rPr lang="en-US" sz="1800" dirty="0" smtClean="0"/>
              <a:t>1-</a:t>
            </a:r>
            <a:r>
              <a:rPr lang="en-US" sz="1800" b="1" dirty="0" smtClean="0">
                <a:latin typeface="Symbol" pitchFamily="18" charset="2"/>
              </a:rPr>
              <a:t>b</a:t>
            </a:r>
            <a:r>
              <a:rPr lang="en-US" sz="1800" dirty="0" smtClean="0"/>
              <a:t>  </a:t>
            </a:r>
            <a:r>
              <a:rPr lang="en-US" sz="1800" dirty="0" smtClean="0"/>
              <a:t>for a two-sided log-rank test at level </a:t>
            </a:r>
            <a:r>
              <a:rPr lang="en-US" sz="1800" b="1" dirty="0" smtClean="0">
                <a:latin typeface="Symbol" pitchFamily="18" charset="2"/>
              </a:rPr>
              <a:t>a</a:t>
            </a:r>
            <a:r>
              <a:rPr lang="en-US" sz="1800" dirty="0" smtClean="0"/>
              <a:t> to detect a hazard ratio of </a:t>
            </a:r>
            <a:r>
              <a:rPr lang="en-US" sz="1800" b="1" dirty="0" smtClean="0">
                <a:latin typeface="Symbol" pitchFamily="18" charset="2"/>
              </a:rPr>
              <a:t>D</a:t>
            </a:r>
            <a:r>
              <a:rPr lang="en-US" sz="1800" b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i="1" dirty="0" smtClean="0">
                <a:latin typeface="Symbol" pitchFamily="18" charset="2"/>
              </a:rPr>
              <a:t> </a:t>
            </a:r>
            <a:r>
              <a:rPr lang="en-US" sz="1800" dirty="0" smtClean="0"/>
              <a:t>for the experimental group relative to the control group.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b="1" u="sng" dirty="0" smtClean="0"/>
              <a:t>Hypothesis:</a:t>
            </a:r>
            <a:r>
              <a:rPr lang="en-US" sz="1800" b="1" dirty="0" smtClean="0"/>
              <a:t>  		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S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(t) = S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(t)  </a:t>
            </a:r>
            <a:r>
              <a:rPr lang="en-US" sz="1800" dirty="0" err="1" smtClean="0"/>
              <a:t>vs</a:t>
            </a:r>
            <a:r>
              <a:rPr lang="en-US" sz="1800" dirty="0" smtClean="0"/>
              <a:t>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S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(t) ≠ S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1800" dirty="0" smtClean="0"/>
          </a:p>
          <a:p>
            <a:pPr>
              <a:buNone/>
            </a:pPr>
            <a:r>
              <a:rPr lang="en-US" sz="1800" b="1" u="sng" dirty="0" smtClean="0"/>
              <a:t>Equivalent hypothesis: </a:t>
            </a:r>
            <a:r>
              <a:rPr lang="en-US" sz="1800" b="1" dirty="0" smtClean="0"/>
              <a:t> </a:t>
            </a:r>
            <a:r>
              <a:rPr lang="en-US" sz="1800" dirty="0" smtClean="0"/>
              <a:t>		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D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 1 </a:t>
            </a:r>
            <a:r>
              <a:rPr lang="en-US" sz="1800" dirty="0" err="1" smtClean="0"/>
              <a:t>vs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D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≠  1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Where:  	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800" dirty="0" smtClean="0"/>
              <a:t> = number of events required</a:t>
            </a:r>
          </a:p>
          <a:p>
            <a:pPr>
              <a:buNone/>
            </a:pPr>
            <a:r>
              <a:rPr lang="en-US" sz="1800" dirty="0" smtClean="0">
                <a:latin typeface="Symbol" pitchFamily="18" charset="2"/>
              </a:rPr>
              <a:t>			l </a:t>
            </a:r>
            <a:r>
              <a:rPr lang="en-US" sz="1800" dirty="0" smtClean="0">
                <a:latin typeface="+mj-lt"/>
              </a:rPr>
              <a:t>= </a:t>
            </a:r>
            <a:r>
              <a:rPr lang="en-US" sz="1800" dirty="0" smtClean="0">
                <a:latin typeface="+mj-lt"/>
                <a:cs typeface="Times New Roman" pitchFamily="18" charset="0"/>
              </a:rPr>
              <a:t>sample size ratio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/N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	z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sz="1800" baseline="-25000" dirty="0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/k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 z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sz="1800" baseline="-25000" dirty="0" smtClean="0">
                <a:latin typeface="Symbol" pitchFamily="18" charset="2"/>
                <a:cs typeface="Times New Roman" pitchFamily="18" charset="0"/>
              </a:rPr>
              <a:t>b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Symbol" pitchFamily="18" charset="2"/>
              </a:rPr>
              <a:t> =   </a:t>
            </a:r>
            <a:r>
              <a:rPr lang="en-US" sz="1800" dirty="0" smtClean="0">
                <a:latin typeface="+mj-lt"/>
              </a:rPr>
              <a:t>percentiles of a standard normal distribution </a:t>
            </a:r>
            <a:endParaRPr lang="en-US" sz="1800" baseline="-25000" dirty="0" smtClean="0">
              <a:latin typeface="Symbol" pitchFamily="18" charset="2"/>
            </a:endParaRPr>
          </a:p>
          <a:p>
            <a:pPr>
              <a:buNone/>
            </a:pPr>
            <a:r>
              <a:rPr lang="en-US" sz="1800" dirty="0" smtClean="0"/>
              <a:t>			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800" dirty="0" smtClean="0"/>
              <a:t> = 1 (one-sided test) or 2 (two sided test)</a:t>
            </a:r>
          </a:p>
          <a:p>
            <a:pPr>
              <a:buNone/>
            </a:pPr>
            <a:r>
              <a:rPr lang="en-US" sz="1800" b="1" dirty="0" smtClean="0"/>
              <a:t>Assumptions: </a:t>
            </a:r>
            <a:r>
              <a:rPr lang="en-US" sz="1800" dirty="0" smtClean="0"/>
              <a:t>Proportional hazards; large-sample approximation to the test statistic, </a:t>
            </a: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D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4455" t="51282" r="41988" b="40921"/>
          <a:stretch/>
        </p:blipFill>
        <p:spPr bwMode="auto">
          <a:xfrm>
            <a:off x="2608446" y="3539032"/>
            <a:ext cx="3869355" cy="1032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Determination of number of events for the log-rank test - </a:t>
            </a:r>
            <a:r>
              <a:rPr lang="en-US" dirty="0" err="1" smtClean="0"/>
              <a:t>Schoenfeld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09898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b="1" u="sng" dirty="0" smtClean="0"/>
              <a:t>Objective: </a:t>
            </a:r>
            <a:r>
              <a:rPr lang="en-US" sz="1800" dirty="0" smtClean="0"/>
              <a:t>To obtain the number of events required to ensure pre-specified power </a:t>
            </a:r>
            <a:r>
              <a:rPr lang="en-US" sz="1800" dirty="0" smtClean="0"/>
              <a:t>1-</a:t>
            </a:r>
            <a:r>
              <a:rPr lang="en-US" sz="1800" b="1" dirty="0" smtClean="0">
                <a:latin typeface="Symbol" pitchFamily="18" charset="2"/>
              </a:rPr>
              <a:t>b</a:t>
            </a:r>
            <a:r>
              <a:rPr lang="en-US" sz="1800" dirty="0" smtClean="0"/>
              <a:t>  </a:t>
            </a:r>
            <a:r>
              <a:rPr lang="en-US" sz="1800" dirty="0" smtClean="0"/>
              <a:t>for a two-sided log-rank test at level </a:t>
            </a:r>
            <a:r>
              <a:rPr lang="en-US" sz="1800" b="1" dirty="0" smtClean="0">
                <a:latin typeface="Symbol" pitchFamily="18" charset="2"/>
              </a:rPr>
              <a:t>a</a:t>
            </a:r>
            <a:r>
              <a:rPr lang="en-US" sz="1800" dirty="0" smtClean="0"/>
              <a:t> to detect a hazard ratio of </a:t>
            </a:r>
            <a:r>
              <a:rPr lang="en-US" sz="1800" b="1" dirty="0" smtClean="0">
                <a:latin typeface="Symbol" pitchFamily="18" charset="2"/>
              </a:rPr>
              <a:t>D</a:t>
            </a:r>
            <a:r>
              <a:rPr lang="en-US" sz="1800" b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i="1" dirty="0" smtClean="0">
                <a:latin typeface="Symbol" pitchFamily="18" charset="2"/>
              </a:rPr>
              <a:t> </a:t>
            </a:r>
            <a:r>
              <a:rPr lang="en-US" sz="1800" dirty="0" smtClean="0"/>
              <a:t>for the experimental group relative to the control group.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b="1" u="sng" dirty="0" smtClean="0"/>
              <a:t>Hypothesis:</a:t>
            </a:r>
            <a:r>
              <a:rPr lang="en-US" sz="1800" b="1" dirty="0" smtClean="0"/>
              <a:t>  				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S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(t) = S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(t) </a:t>
            </a:r>
            <a:r>
              <a:rPr lang="en-US" sz="1800" dirty="0" err="1" smtClean="0"/>
              <a:t>vs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S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(t) ≠ S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1800" dirty="0" smtClean="0"/>
          </a:p>
          <a:p>
            <a:pPr>
              <a:buNone/>
            </a:pPr>
            <a:r>
              <a:rPr lang="en-US" sz="1800" b="1" u="sng" dirty="0" smtClean="0"/>
              <a:t>Equivalent hypothesis: </a:t>
            </a:r>
            <a:r>
              <a:rPr lang="en-US" sz="1800" b="1" dirty="0" smtClean="0"/>
              <a:t> </a:t>
            </a:r>
            <a:r>
              <a:rPr lang="en-US" sz="1800" dirty="0" smtClean="0"/>
              <a:t>		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D)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 0 </a:t>
            </a:r>
            <a:r>
              <a:rPr lang="en-US" sz="1800" dirty="0" err="1" smtClean="0"/>
              <a:t>vs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D)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≠ 0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Where:  	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800" dirty="0" smtClean="0"/>
              <a:t> = number of events required</a:t>
            </a:r>
          </a:p>
          <a:p>
            <a:pPr>
              <a:buNone/>
            </a:pPr>
            <a:r>
              <a:rPr lang="en-US" sz="1800" dirty="0" smtClean="0">
                <a:latin typeface="Symbol" pitchFamily="18" charset="2"/>
              </a:rPr>
              <a:t>			l </a:t>
            </a:r>
            <a:r>
              <a:rPr lang="en-US" sz="1800" dirty="0" smtClean="0"/>
              <a:t>= </a:t>
            </a:r>
            <a:r>
              <a:rPr lang="en-US" sz="1800" dirty="0" smtClean="0">
                <a:cs typeface="Times New Roman" pitchFamily="18" charset="0"/>
              </a:rPr>
              <a:t>sample size ratio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/N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sz="1800" dirty="0" smtClean="0">
                <a:latin typeface="Symbol" pitchFamily="18" charset="2"/>
              </a:rPr>
              <a:t>			p</a:t>
            </a:r>
            <a:r>
              <a:rPr lang="en-US" sz="1800" baseline="-25000" dirty="0" smtClean="0">
                <a:latin typeface="Symbol" pitchFamily="18" charset="2"/>
              </a:rPr>
              <a:t>1</a:t>
            </a:r>
            <a:r>
              <a:rPr lang="en-US" sz="1800" dirty="0" smtClean="0">
                <a:latin typeface="Symbol" pitchFamily="18" charset="2"/>
              </a:rPr>
              <a:t> </a:t>
            </a:r>
            <a:r>
              <a:rPr lang="en-US" sz="1800" dirty="0" smtClean="0"/>
              <a:t>= </a:t>
            </a:r>
            <a:r>
              <a:rPr lang="en-US" sz="1800" dirty="0" smtClean="0">
                <a:cs typeface="Times New Roman" pitchFamily="18" charset="0"/>
              </a:rPr>
              <a:t>proportion of subjects in group 1 (control)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	z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sz="1800" baseline="-25000" dirty="0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/k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 z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sz="1800" baseline="-25000" dirty="0" smtClean="0">
                <a:latin typeface="Symbol" pitchFamily="18" charset="2"/>
                <a:cs typeface="Times New Roman" pitchFamily="18" charset="0"/>
              </a:rPr>
              <a:t>b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Symbol" pitchFamily="18" charset="2"/>
              </a:rPr>
              <a:t> =   </a:t>
            </a:r>
            <a:r>
              <a:rPr lang="en-US" sz="1800" dirty="0" smtClean="0"/>
              <a:t>percentiles of a standard normal distribution </a:t>
            </a:r>
            <a:endParaRPr lang="en-US" sz="1800" baseline="-25000" dirty="0" smtClean="0">
              <a:latin typeface="Symbol" pitchFamily="18" charset="2"/>
            </a:endParaRPr>
          </a:p>
          <a:p>
            <a:pPr>
              <a:buNone/>
            </a:pPr>
            <a:r>
              <a:rPr lang="en-US" sz="1800" dirty="0" smtClean="0"/>
              <a:t>			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800" dirty="0" smtClean="0"/>
              <a:t> = 1 (one-sided test) or 2 (two sided test)</a:t>
            </a:r>
          </a:p>
          <a:p>
            <a:pPr>
              <a:buNone/>
            </a:pPr>
            <a:r>
              <a:rPr lang="en-US" sz="1600" b="1" dirty="0" smtClean="0"/>
              <a:t>Assumptions</a:t>
            </a:r>
            <a:r>
              <a:rPr lang="en-US" sz="1600" dirty="0" smtClean="0"/>
              <a:t>: Proportional hazards; large-sample approximation to the test statistic,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smtClean="0">
                <a:latin typeface="Symbol" pitchFamily="18" charset="2"/>
                <a:cs typeface="Times New Roman" pitchFamily="18" charset="0"/>
              </a:rPr>
              <a:t>D)</a:t>
            </a:r>
          </a:p>
          <a:p>
            <a:pPr>
              <a:buNone/>
            </a:pPr>
            <a:endParaRPr lang="en-US" sz="18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8366" t="55385" r="36218" b="35897"/>
          <a:stretch/>
        </p:blipFill>
        <p:spPr bwMode="auto">
          <a:xfrm>
            <a:off x="1593515" y="3561348"/>
            <a:ext cx="5914190" cy="12127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size determination for the log-rank test – 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Estimate the required sample size to achieve 80% power to detect a </a:t>
            </a:r>
            <a:r>
              <a:rPr lang="en-US" sz="2000" dirty="0" smtClean="0"/>
              <a:t>25% </a:t>
            </a:r>
            <a:r>
              <a:rPr lang="en-US" sz="2000" dirty="0" smtClean="0"/>
              <a:t>reduction in the hazard of the experimental group compared to control, by using a two-sided log-rank test with 5% significance level, in a study with balanced design (1:1 randomization) </a:t>
            </a:r>
          </a:p>
          <a:p>
            <a:pPr lvl="1"/>
            <a:r>
              <a:rPr lang="en-US" sz="2000" dirty="0" smtClean="0">
                <a:latin typeface="Symbol" pitchFamily="18" charset="2"/>
              </a:rPr>
              <a:t>a =</a:t>
            </a:r>
          </a:p>
          <a:p>
            <a:pPr lvl="1"/>
            <a:r>
              <a:rPr lang="en-US" sz="2000" dirty="0" smtClean="0">
                <a:latin typeface="Symbol" pitchFamily="18" charset="2"/>
              </a:rPr>
              <a:t>b =</a:t>
            </a:r>
          </a:p>
          <a:p>
            <a:pPr lvl="1"/>
            <a:r>
              <a:rPr lang="en-US" sz="2000" dirty="0" smtClean="0">
                <a:latin typeface="Symbol" pitchFamily="18" charset="2"/>
              </a:rPr>
              <a:t>D = </a:t>
            </a:r>
          </a:p>
          <a:p>
            <a:pPr lvl="1"/>
            <a:r>
              <a:rPr lang="en-US" sz="2000" dirty="0" smtClean="0">
                <a:latin typeface="Symbol" pitchFamily="18" charset="2"/>
              </a:rPr>
              <a:t>l =</a:t>
            </a:r>
          </a:p>
          <a:p>
            <a:pPr lvl="1">
              <a:buNone/>
            </a:pPr>
            <a:endParaRPr lang="en-US" sz="2000" dirty="0" smtClean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size determination for the log-rank test – 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Estimate the required sample size to achieve 80% power to detect a 25% reduction in the hazard of the experimental group compared to control, by using a two-sided log-rank test with 5% significance level, in a study with balanced design (1:1 randomization)</a:t>
            </a:r>
          </a:p>
          <a:p>
            <a:pPr lvl="1"/>
            <a:r>
              <a:rPr lang="en-US" sz="2000" dirty="0" smtClean="0">
                <a:latin typeface="Symbol" pitchFamily="18" charset="2"/>
              </a:rPr>
              <a:t>a = 0.05</a:t>
            </a:r>
          </a:p>
          <a:p>
            <a:pPr lvl="1"/>
            <a:r>
              <a:rPr lang="en-US" sz="2000" dirty="0" smtClean="0">
                <a:latin typeface="Symbol" pitchFamily="18" charset="2"/>
              </a:rPr>
              <a:t>b = 0.2</a:t>
            </a:r>
          </a:p>
          <a:p>
            <a:pPr lvl="1"/>
            <a:r>
              <a:rPr lang="en-US" sz="2000" dirty="0" smtClean="0">
                <a:latin typeface="Symbol" pitchFamily="18" charset="2"/>
              </a:rPr>
              <a:t>D = 0.75</a:t>
            </a:r>
          </a:p>
          <a:p>
            <a:pPr lvl="1"/>
            <a:r>
              <a:rPr lang="en-US" sz="2000" dirty="0" smtClean="0">
                <a:latin typeface="Symbol" pitchFamily="18" charset="2"/>
              </a:rPr>
              <a:t>l = 1</a:t>
            </a:r>
          </a:p>
          <a:p>
            <a:endParaRPr lang="en-US" sz="2000" dirty="0" smtClean="0"/>
          </a:p>
          <a:p>
            <a:r>
              <a:rPr lang="en-US" sz="2000" dirty="0" smtClean="0"/>
              <a:t>Assume:</a:t>
            </a:r>
          </a:p>
          <a:p>
            <a:pPr lvl="1"/>
            <a:r>
              <a:rPr lang="en-US" sz="1800" dirty="0" smtClean="0"/>
              <a:t>Complete follow-up (no censoring)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stpower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logrank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 alpha(0.05) beta(0.2)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hratio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(0.75)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Estimated sample sizes for two-sample comparison of survivor functions</a:t>
            </a:r>
          </a:p>
          <a:p>
            <a:pPr>
              <a:buNone/>
            </a:pP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Log-rank test, Freedman method</a:t>
            </a:r>
          </a:p>
          <a:p>
            <a:pPr>
              <a:buNone/>
            </a:pP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Ho: S1(t) = S2(t)</a:t>
            </a:r>
          </a:p>
          <a:p>
            <a:pPr>
              <a:buNone/>
            </a:pPr>
            <a:endParaRPr lang="en-US" sz="29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Input parameters:</a:t>
            </a:r>
          </a:p>
          <a:p>
            <a:pPr>
              <a:buNone/>
            </a:pPr>
            <a:endParaRPr lang="en-US" sz="29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      alpha =    0.0500  (two sided)</a:t>
            </a:r>
          </a:p>
          <a:p>
            <a:pPr>
              <a:buNone/>
            </a:pP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2900" dirty="0" err="1" smtClean="0">
                <a:latin typeface="Courier New" pitchFamily="49" charset="0"/>
                <a:cs typeface="Courier New" pitchFamily="49" charset="0"/>
              </a:rPr>
              <a:t>hratio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 =    0.7500</a:t>
            </a:r>
          </a:p>
          <a:p>
            <a:pPr>
              <a:buNone/>
            </a:pP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      power =    0.8000</a:t>
            </a:r>
          </a:p>
          <a:p>
            <a:pPr>
              <a:buNone/>
            </a:pP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         p1 =    0.5000</a:t>
            </a:r>
          </a:p>
          <a:p>
            <a:pPr>
              <a:buNone/>
            </a:pPr>
            <a:endParaRPr lang="en-US" sz="29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Estimated number of events and sample sizes:</a:t>
            </a:r>
          </a:p>
          <a:p>
            <a:pPr>
              <a:buNone/>
            </a:pPr>
            <a:endParaRPr lang="en-US" sz="29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          E =       386</a:t>
            </a:r>
          </a:p>
          <a:p>
            <a:pPr>
              <a:buNone/>
            </a:pP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          N =       386</a:t>
            </a:r>
          </a:p>
          <a:p>
            <a:pPr>
              <a:buNone/>
            </a:pP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         N1 =       193</a:t>
            </a:r>
          </a:p>
          <a:p>
            <a:pPr>
              <a:buNone/>
            </a:pP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         N2 =       193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Sample size determination for the log-rank test – Example 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Determination of sample size based on the number of events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 t="57256" r="47426" b="33725"/>
          <a:stretch>
            <a:fillRect/>
          </a:stretch>
        </p:blipFill>
        <p:spPr bwMode="auto">
          <a:xfrm>
            <a:off x="3699331" y="2113727"/>
            <a:ext cx="1745338" cy="90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/>
              <a:t>Under censoring, the required number of subjects for the study is given by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/>
              <a:t>Where:	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000" dirty="0" smtClean="0"/>
              <a:t>= number of events required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	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20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probability of observing the event </a:t>
            </a:r>
            <a:endParaRPr lang="en-US" sz="20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  =  1 - survival probability at the end of the study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withdrawal (lost to follow-up) is anticipated, a conservative adjustment can be done: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54286" t="47639" r="35422" b="45239"/>
          <a:stretch>
            <a:fillRect/>
          </a:stretch>
        </p:blipFill>
        <p:spPr bwMode="auto">
          <a:xfrm>
            <a:off x="3372672" y="5413893"/>
            <a:ext cx="1646903" cy="71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size determination for the log-rank test – 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Estimate the required sample size to achieve 80% power to detect a 25% reduction in the hazard of the experimental group compared to control, by using a two-sided log-rank test with 5% significance level.</a:t>
            </a:r>
          </a:p>
          <a:p>
            <a:pPr lvl="1"/>
            <a:r>
              <a:rPr lang="en-US" sz="2000" dirty="0" smtClean="0">
                <a:latin typeface="Symbol" pitchFamily="18" charset="2"/>
              </a:rPr>
              <a:t>a = 0.05</a:t>
            </a:r>
          </a:p>
          <a:p>
            <a:pPr lvl="1"/>
            <a:r>
              <a:rPr lang="en-US" sz="2000" dirty="0" smtClean="0">
                <a:latin typeface="Symbol" pitchFamily="18" charset="2"/>
              </a:rPr>
              <a:t>b = 0.2</a:t>
            </a:r>
          </a:p>
          <a:p>
            <a:pPr lvl="1"/>
            <a:r>
              <a:rPr lang="en-US" sz="2000" dirty="0" smtClean="0">
                <a:latin typeface="Symbol" pitchFamily="18" charset="2"/>
              </a:rPr>
              <a:t>D = 0.75</a:t>
            </a:r>
          </a:p>
          <a:p>
            <a:pPr lvl="1">
              <a:buNone/>
            </a:pPr>
            <a:endParaRPr lang="en-US" sz="2000" dirty="0" smtClean="0">
              <a:latin typeface="Symbol" pitchFamily="18" charset="2"/>
            </a:endParaRPr>
          </a:p>
          <a:p>
            <a:r>
              <a:rPr lang="en-US" sz="2000" dirty="0" smtClean="0"/>
              <a:t>Now, consider the following:</a:t>
            </a:r>
          </a:p>
          <a:p>
            <a:pPr lvl="1"/>
            <a:r>
              <a:rPr lang="en-US" sz="1800" dirty="0" smtClean="0"/>
              <a:t>Unbalanced design, with experimental group twice as large as the control</a:t>
            </a:r>
          </a:p>
          <a:p>
            <a:pPr lvl="1"/>
            <a:r>
              <a:rPr lang="en-US" sz="1800" dirty="0" smtClean="0"/>
              <a:t>Administrative censoring  (40% of subjects in control group survive by the end of the study)</a:t>
            </a:r>
          </a:p>
          <a:p>
            <a:pPr lvl="1"/>
            <a:r>
              <a:rPr lang="en-US" sz="1800" dirty="0" smtClean="0"/>
              <a:t>Lost to follow-up (10% withdrawal)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Determination of number of events for the Cox PH </a:t>
            </a:r>
            <a:r>
              <a:rPr lang="en-US" dirty="0" smtClean="0"/>
              <a:t>regression 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800" b="1" u="sng" dirty="0" smtClean="0"/>
              <a:t>Objective:</a:t>
            </a:r>
            <a:r>
              <a:rPr lang="en-US" sz="1800" b="1" dirty="0" smtClean="0"/>
              <a:t>  </a:t>
            </a:r>
            <a:r>
              <a:rPr lang="en-US" sz="1800" dirty="0" smtClean="0"/>
              <a:t>To obtain the number of events required to ensure </a:t>
            </a:r>
            <a:r>
              <a:rPr lang="en-US" sz="1800" dirty="0" err="1" smtClean="0"/>
              <a:t>prespecified</a:t>
            </a:r>
            <a:r>
              <a:rPr lang="en-US" sz="1800" dirty="0" smtClean="0"/>
              <a:t> power </a:t>
            </a:r>
            <a:r>
              <a:rPr lang="en-US" sz="1800" dirty="0" smtClean="0"/>
              <a:t>1-</a:t>
            </a:r>
            <a:r>
              <a:rPr lang="en-US" sz="1800" b="1" dirty="0" smtClean="0">
                <a:latin typeface="Symbol" pitchFamily="18" charset="2"/>
              </a:rPr>
              <a:t>b</a:t>
            </a:r>
            <a:r>
              <a:rPr lang="en-US" sz="1800" dirty="0" smtClean="0"/>
              <a:t>  </a:t>
            </a:r>
            <a:r>
              <a:rPr lang="en-US" sz="1800" dirty="0" smtClean="0"/>
              <a:t>for a two-sided Wald test to detect a change of</a:t>
            </a:r>
            <a:r>
              <a:rPr lang="en-US" sz="1800" i="1" dirty="0" smtClean="0">
                <a:latin typeface="Symbol" pitchFamily="18" charset="2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Symbol" pitchFamily="18" charset="2"/>
                <a:cs typeface="Times New Roman" pitchFamily="18" charset="0"/>
              </a:rPr>
              <a:t>b</a:t>
            </a:r>
            <a:r>
              <a:rPr lang="en-US" sz="1800" b="1" baseline="-25000" dirty="0" smtClean="0">
                <a:latin typeface="Symbol" pitchFamily="18" charset="2"/>
                <a:cs typeface="Times New Roman" pitchFamily="18" charset="0"/>
              </a:rPr>
              <a:t>1</a:t>
            </a:r>
            <a:r>
              <a:rPr lang="en-US" sz="1800" b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b="1" dirty="0" smtClean="0"/>
              <a:t> =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b="1" dirty="0" smtClean="0">
                <a:latin typeface="Symbol" pitchFamily="18" charset="2"/>
              </a:rPr>
              <a:t>D</a:t>
            </a:r>
            <a:r>
              <a:rPr lang="en-US" sz="1800" b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800" b="1" dirty="0" smtClean="0">
                <a:latin typeface="Symbol" pitchFamily="18" charset="2"/>
              </a:rPr>
              <a:t> </a:t>
            </a:r>
            <a:r>
              <a:rPr lang="en-US" sz="1800" dirty="0" smtClean="0"/>
              <a:t>in the log-hazard associated to one-unit change in a covariate of interest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 smtClean="0"/>
              <a:t>, adjusted for other factors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,…,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800" b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800" b="1" dirty="0" smtClean="0"/>
              <a:t>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b="1" u="sng" dirty="0" smtClean="0"/>
              <a:t>Hypothesis:</a:t>
            </a:r>
            <a:r>
              <a:rPr lang="en-US" sz="1800" dirty="0" smtClean="0"/>
              <a:t>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: (</a:t>
            </a: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b</a:t>
            </a:r>
            <a:r>
              <a:rPr lang="en-US" sz="1800" baseline="-25000" dirty="0" smtClean="0">
                <a:latin typeface="Symbol" pitchFamily="18" charset="2"/>
                <a:cs typeface="Times New Roman" pitchFamily="18" charset="0"/>
              </a:rPr>
              <a:t>1 </a:t>
            </a: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, b</a:t>
            </a:r>
            <a:r>
              <a:rPr lang="en-US" sz="1800" baseline="-25000" dirty="0" smtClean="0">
                <a:latin typeface="Symbol" pitchFamily="18" charset="2"/>
                <a:cs typeface="Times New Roman" pitchFamily="18" charset="0"/>
              </a:rPr>
              <a:t>2 </a:t>
            </a: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, ..., </a:t>
            </a:r>
            <a:r>
              <a:rPr lang="en-US" sz="1800" dirty="0" err="1" smtClean="0">
                <a:latin typeface="Symbol" pitchFamily="18" charset="2"/>
                <a:cs typeface="Times New Roman" pitchFamily="18" charset="0"/>
              </a:rPr>
              <a:t>b</a:t>
            </a:r>
            <a:r>
              <a:rPr lang="en-US" sz="18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)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 (0</a:t>
            </a:r>
            <a:r>
              <a:rPr lang="en-US" sz="1800" baseline="-25000" dirty="0" smtClean="0">
                <a:latin typeface="Symbol" pitchFamily="18" charset="2"/>
                <a:cs typeface="Times New Roman" pitchFamily="18" charset="0"/>
              </a:rPr>
              <a:t> </a:t>
            </a: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, b</a:t>
            </a:r>
            <a:r>
              <a:rPr lang="en-US" sz="1800" baseline="-25000" dirty="0" smtClean="0">
                <a:latin typeface="Symbol" pitchFamily="18" charset="2"/>
                <a:cs typeface="Times New Roman" pitchFamily="18" charset="0"/>
              </a:rPr>
              <a:t>2 </a:t>
            </a: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,..., </a:t>
            </a:r>
            <a:r>
              <a:rPr lang="en-US" sz="1800" dirty="0" err="1" smtClean="0">
                <a:latin typeface="Symbol" pitchFamily="18" charset="2"/>
                <a:cs typeface="Times New Roman" pitchFamily="18" charset="0"/>
              </a:rPr>
              <a:t>b</a:t>
            </a:r>
            <a:r>
              <a:rPr lang="en-US" sz="18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)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err="1" smtClean="0"/>
              <a:t>vs</a:t>
            </a:r>
            <a:r>
              <a:rPr lang="en-US" sz="1800" dirty="0" smtClean="0"/>
              <a:t> </a:t>
            </a:r>
            <a:endParaRPr lang="en-US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/>
              <a:t>                  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: (</a:t>
            </a: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b</a:t>
            </a:r>
            <a:r>
              <a:rPr lang="en-US" sz="1800" baseline="-25000" dirty="0" smtClean="0">
                <a:latin typeface="Symbol" pitchFamily="18" charset="2"/>
                <a:cs typeface="Times New Roman" pitchFamily="18" charset="0"/>
              </a:rPr>
              <a:t>1 </a:t>
            </a: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, b</a:t>
            </a:r>
            <a:r>
              <a:rPr lang="en-US" sz="1800" baseline="-25000" dirty="0" smtClean="0">
                <a:latin typeface="Symbol" pitchFamily="18" charset="2"/>
                <a:cs typeface="Times New Roman" pitchFamily="18" charset="0"/>
              </a:rPr>
              <a:t>2 </a:t>
            </a: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, ..., </a:t>
            </a:r>
            <a:r>
              <a:rPr lang="en-US" sz="1800" dirty="0" err="1" smtClean="0">
                <a:latin typeface="Symbol" pitchFamily="18" charset="2"/>
                <a:cs typeface="Times New Roman" pitchFamily="18" charset="0"/>
              </a:rPr>
              <a:t>b</a:t>
            </a:r>
            <a:r>
              <a:rPr lang="en-US" sz="18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)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b</a:t>
            </a:r>
            <a:r>
              <a:rPr lang="en-US" sz="1800" baseline="-25000" dirty="0" smtClean="0">
                <a:latin typeface="Symbol" pitchFamily="18" charset="2"/>
                <a:cs typeface="Times New Roman" pitchFamily="18" charset="0"/>
              </a:rPr>
              <a:t>1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baseline="-25000" dirty="0" smtClean="0">
                <a:latin typeface="Symbol" pitchFamily="18" charset="2"/>
                <a:cs typeface="Times New Roman" pitchFamily="18" charset="0"/>
              </a:rPr>
              <a:t> </a:t>
            </a: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, b</a:t>
            </a:r>
            <a:r>
              <a:rPr lang="en-US" sz="1800" baseline="-25000" dirty="0" smtClean="0">
                <a:latin typeface="Symbol" pitchFamily="18" charset="2"/>
                <a:cs typeface="Times New Roman" pitchFamily="18" charset="0"/>
              </a:rPr>
              <a:t>2 </a:t>
            </a: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,..., </a:t>
            </a:r>
            <a:r>
              <a:rPr lang="en-US" sz="1800" dirty="0" err="1" smtClean="0">
                <a:latin typeface="Symbol" pitchFamily="18" charset="2"/>
                <a:cs typeface="Times New Roman" pitchFamily="18" charset="0"/>
              </a:rPr>
              <a:t>b</a:t>
            </a:r>
            <a:r>
              <a:rPr lang="en-US" sz="18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)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Where:  	</a:t>
            </a:r>
            <a:r>
              <a:rPr lang="en-US" sz="1800" i="1" dirty="0" smtClean="0">
                <a:latin typeface="Symbol" pitchFamily="18" charset="2"/>
                <a:cs typeface="Times New Roman" pitchFamily="18" charset="0"/>
              </a:rPr>
              <a:t>s </a:t>
            </a:r>
            <a:r>
              <a:rPr lang="en-US" sz="18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/>
              <a:t> =  variance of the covariate  of interest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>
                <a:latin typeface="Symbol" pitchFamily="18" charset="2"/>
              </a:rPr>
              <a:t>			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8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/>
              <a:t> = proportion of the variability of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800" b="1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800" dirty="0" smtClean="0"/>
              <a:t>explained by  other covariates</a:t>
            </a:r>
          </a:p>
          <a:p>
            <a:pPr>
              <a:buNone/>
            </a:pPr>
            <a:r>
              <a:rPr lang="en-US" sz="1800" dirty="0" smtClean="0"/>
              <a:t>Assumptions: Proportional hazards; based on large-sample  approximation for the test statistic, </a:t>
            </a: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b</a:t>
            </a:r>
            <a:r>
              <a:rPr lang="en-US" sz="1800" baseline="-25000" dirty="0" smtClean="0">
                <a:latin typeface="Symbol" pitchFamily="18" charset="2"/>
                <a:cs typeface="Times New Roman" pitchFamily="18" charset="0"/>
              </a:rPr>
              <a:t>1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51674" t="42827" r="31060" b="48030"/>
          <a:stretch>
            <a:fillRect/>
          </a:stretch>
        </p:blipFill>
        <p:spPr bwMode="auto">
          <a:xfrm>
            <a:off x="2898033" y="3840479"/>
            <a:ext cx="3199107" cy="105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size determination for the Cox PH regression – 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In a study with multiple-myeloma patients, the interest is to investigate the effect of the log blood urea nitrogen </a:t>
            </a:r>
            <a:r>
              <a:rPr lang="en-US" sz="2000" dirty="0" err="1" smtClean="0"/>
              <a:t>lBUN</a:t>
            </a:r>
            <a:r>
              <a:rPr lang="en-US" sz="2000" dirty="0" smtClean="0"/>
              <a:t> on patients’ survival.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Estimate the required sample size to achieve 80% power to detect a change of 0.5 in the log-hazard associated to one-unit change in the </a:t>
            </a:r>
            <a:r>
              <a:rPr lang="en-US" sz="2000" dirty="0" err="1" smtClean="0"/>
              <a:t>lBUN</a:t>
            </a:r>
            <a:r>
              <a:rPr lang="en-US" sz="2000" dirty="0" smtClean="0"/>
              <a:t> using a one-sided Wald test with 5% significance level, after adjusting for other factors. From previous studies it has been estimated that the standard deviation of IBUN is  0.3126.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Assume:</a:t>
            </a:r>
          </a:p>
          <a:p>
            <a:pPr>
              <a:buFontTx/>
              <a:buChar char="-"/>
            </a:pPr>
            <a:r>
              <a:rPr lang="en-US" sz="2000" dirty="0" err="1" smtClean="0"/>
              <a:t>lBUN</a:t>
            </a:r>
            <a:r>
              <a:rPr lang="en-US" sz="2000" dirty="0" smtClean="0"/>
              <a:t> independent of other covariates (randomized trial)</a:t>
            </a:r>
          </a:p>
          <a:p>
            <a:pPr>
              <a:buFontTx/>
              <a:buChar char="-"/>
            </a:pPr>
            <a:r>
              <a:rPr lang="en-US" sz="2000" dirty="0" err="1" smtClean="0"/>
              <a:t>lBUN</a:t>
            </a:r>
            <a:r>
              <a:rPr lang="en-US" sz="2000" dirty="0" smtClean="0"/>
              <a:t> correlated to other covariates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/>
              <a:t>= 0.1837)</a:t>
            </a:r>
          </a:p>
          <a:p>
            <a:pPr>
              <a:buFontTx/>
              <a:buChar char="-"/>
            </a:pPr>
            <a:r>
              <a:rPr lang="en-US" sz="2000" dirty="0" smtClean="0"/>
              <a:t>Censoring (overall death rate = 0.8)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Refresher for Power and Sample size </a:t>
            </a:r>
          </a:p>
          <a:p>
            <a:r>
              <a:rPr lang="en-US" dirty="0" smtClean="0"/>
              <a:t>Power and sample size calculations for time-to-event analyses</a:t>
            </a:r>
          </a:p>
          <a:p>
            <a:pPr lvl="1"/>
            <a:r>
              <a:rPr lang="en-US" dirty="0" smtClean="0"/>
              <a:t>Log-rank test</a:t>
            </a:r>
          </a:p>
          <a:p>
            <a:pPr lvl="1"/>
            <a:r>
              <a:rPr lang="en-US" dirty="0" smtClean="0"/>
              <a:t>Cox PH regression</a:t>
            </a:r>
          </a:p>
          <a:p>
            <a:r>
              <a:rPr lang="en-US" dirty="0" smtClean="0"/>
              <a:t>Homework </a:t>
            </a:r>
            <a:r>
              <a:rPr lang="en-US" dirty="0" smtClean="0"/>
              <a:t>8 </a:t>
            </a:r>
            <a:r>
              <a:rPr lang="en-US" dirty="0" smtClean="0"/>
              <a:t>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and Sample</a:t>
            </a:r>
            <a:br>
              <a:rPr lang="en-US" dirty="0" smtClean="0"/>
            </a:br>
            <a:r>
              <a:rPr lang="en-US" dirty="0" smtClean="0"/>
              <a:t>Size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Statistical Power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sz="1050" dirty="0" smtClean="0"/>
          </a:p>
          <a:p>
            <a:r>
              <a:rPr lang="en-US" dirty="0"/>
              <a:t>In </a:t>
            </a:r>
            <a:r>
              <a:rPr lang="en-US" dirty="0" smtClean="0"/>
              <a:t>scientific research, one </a:t>
            </a:r>
            <a:r>
              <a:rPr lang="en-US" dirty="0"/>
              <a:t>of the roles of an </a:t>
            </a:r>
            <a:r>
              <a:rPr lang="en-US" dirty="0" smtClean="0"/>
              <a:t>investigator will likely be to formulate one or </a:t>
            </a:r>
            <a:r>
              <a:rPr lang="en-US" dirty="0"/>
              <a:t>more </a:t>
            </a:r>
            <a:r>
              <a:rPr lang="en-US" dirty="0" smtClean="0"/>
              <a:t>null hypotheses, that is,</a:t>
            </a:r>
          </a:p>
          <a:p>
            <a:pPr lvl="1"/>
            <a:r>
              <a:rPr lang="en-US" dirty="0" smtClean="0"/>
              <a:t>“</a:t>
            </a:r>
            <a:r>
              <a:rPr lang="en-US" sz="2400" dirty="0" smtClean="0"/>
              <a:t>The hypothesis that the phenomenon to be demonstrated is in fact absent’’ [R.A. Fisher, 1949]</a:t>
            </a:r>
          </a:p>
          <a:p>
            <a:pPr lvl="1"/>
            <a:r>
              <a:rPr lang="en-US" sz="2400" dirty="0" smtClean="0"/>
              <a:t>Not the hypothesis she or he hopes to prove.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Null Hypothesis, </a:t>
            </a:r>
            <a:r>
              <a:rPr lang="en-US" i="1" dirty="0" smtClean="0"/>
              <a:t>H</a:t>
            </a:r>
            <a:r>
              <a:rPr lang="en-US" i="1" baseline="-25000" dirty="0" smtClean="0"/>
              <a:t>0</a:t>
            </a:r>
            <a:endParaRPr lang="en-US" i="1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researcher's interest is aimed at disproving </a:t>
            </a:r>
            <a:r>
              <a:rPr lang="en-US" dirty="0" smtClean="0"/>
              <a:t>the null </a:t>
            </a:r>
            <a:r>
              <a:rPr lang="en-US" dirty="0"/>
              <a:t>hypothesis in favor of the alternative hypothesis, </a:t>
            </a:r>
            <a:r>
              <a:rPr lang="en-US" i="1" dirty="0" smtClean="0"/>
              <a:t>H</a:t>
            </a:r>
            <a:r>
              <a:rPr lang="en-US" i="1" baseline="-25000" dirty="0" smtClean="0"/>
              <a:t>a</a:t>
            </a:r>
            <a:r>
              <a:rPr lang="en-US" dirty="0" smtClean="0"/>
              <a:t>,</a:t>
            </a:r>
          </a:p>
          <a:p>
            <a:endParaRPr lang="en-US" dirty="0" smtClean="0"/>
          </a:p>
          <a:p>
            <a:r>
              <a:rPr lang="en-US" dirty="0" smtClean="0"/>
              <a:t>E.g., In a criminal case, there is a trial by jury where </a:t>
            </a:r>
          </a:p>
          <a:p>
            <a:pPr lvl="1"/>
            <a:r>
              <a:rPr lang="en-US" sz="2400" i="1" dirty="0" smtClean="0"/>
              <a:t>H</a:t>
            </a:r>
            <a:r>
              <a:rPr lang="en-US" sz="2400" i="1" baseline="-25000" dirty="0" smtClean="0"/>
              <a:t>0</a:t>
            </a:r>
            <a:r>
              <a:rPr lang="en-US" sz="2400" dirty="0" smtClean="0"/>
              <a:t>: The accused is innocent (until proven guilty)</a:t>
            </a:r>
          </a:p>
          <a:p>
            <a:pPr lvl="1"/>
            <a:r>
              <a:rPr lang="en-US" sz="2400" i="1" dirty="0" smtClean="0"/>
              <a:t>H</a:t>
            </a:r>
            <a:r>
              <a:rPr lang="en-US" sz="2400" i="1" baseline="-25000" dirty="0" smtClean="0"/>
              <a:t>a</a:t>
            </a:r>
            <a:r>
              <a:rPr lang="en-US" sz="2400" dirty="0" smtClean="0"/>
              <a:t>: The accused is guilty</a:t>
            </a:r>
          </a:p>
          <a:p>
            <a:pPr lvl="1"/>
            <a:endParaRPr lang="en-US" sz="2400" dirty="0" smtClean="0"/>
          </a:p>
          <a:p>
            <a:r>
              <a:rPr lang="en-US" dirty="0"/>
              <a:t>Rejecting (disproving) the null hypothesis in favor of </a:t>
            </a:r>
            <a:r>
              <a:rPr lang="en-US" dirty="0" smtClean="0"/>
              <a:t>the alternative </a:t>
            </a:r>
            <a:r>
              <a:rPr lang="en-US" dirty="0"/>
              <a:t>hypothesis can be established. 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not rejecting the </a:t>
            </a:r>
            <a:r>
              <a:rPr lang="en-US" dirty="0" smtClean="0"/>
              <a:t>null hypothesis </a:t>
            </a:r>
            <a:r>
              <a:rPr lang="en-US" dirty="0"/>
              <a:t>does not prove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64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Null Hypothesis, </a:t>
            </a:r>
            <a:r>
              <a:rPr lang="en-US" i="1" dirty="0" smtClean="0"/>
              <a:t>H</a:t>
            </a:r>
            <a:r>
              <a:rPr lang="en-US" i="1" baseline="-25000" dirty="0" smtClean="0"/>
              <a:t>0</a:t>
            </a:r>
            <a:endParaRPr lang="en-US" i="1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Problem</a:t>
            </a:r>
          </a:p>
          <a:p>
            <a:r>
              <a:rPr lang="en-US" sz="2800" dirty="0" smtClean="0"/>
              <a:t>Ideally, we would like to be able to make some statement as to the “proof” of the null hypothesis when it is </a:t>
            </a:r>
            <a:r>
              <a:rPr lang="en-US" sz="2800" b="1" dirty="0" smtClean="0">
                <a:solidFill>
                  <a:srgbClr val="FF0000"/>
                </a:solidFill>
              </a:rPr>
              <a:t>not rejected</a:t>
            </a:r>
            <a:r>
              <a:rPr lang="en-US" sz="2800" dirty="0" smtClean="0"/>
              <a:t>.</a:t>
            </a:r>
          </a:p>
          <a:p>
            <a:pPr lvl="1"/>
            <a:endParaRPr lang="en-US" sz="2000" dirty="0" smtClean="0"/>
          </a:p>
          <a:p>
            <a:pPr marL="0" indent="0">
              <a:buNone/>
            </a:pPr>
            <a:r>
              <a:rPr lang="en-US" sz="2800" dirty="0" smtClean="0"/>
              <a:t>Solution</a:t>
            </a:r>
          </a:p>
          <a:p>
            <a:r>
              <a:rPr lang="en-US" sz="2800" dirty="0" smtClean="0"/>
              <a:t>We control for factors </a:t>
            </a:r>
            <a:r>
              <a:rPr lang="en-US" sz="2800" dirty="0"/>
              <a:t>that reduce the chance </a:t>
            </a:r>
            <a:r>
              <a:rPr lang="en-US" sz="2800" dirty="0" smtClean="0"/>
              <a:t>of making </a:t>
            </a:r>
            <a:r>
              <a:rPr lang="en-US" sz="2800" dirty="0"/>
              <a:t>a Type II Error (i.e., </a:t>
            </a:r>
            <a:r>
              <a:rPr lang="en-US" sz="2800" dirty="0" smtClean="0"/>
              <a:t>increase statistical </a:t>
            </a:r>
            <a:r>
              <a:rPr lang="en-US" sz="2800" dirty="0"/>
              <a:t>power).</a:t>
            </a:r>
          </a:p>
        </p:txBody>
      </p:sp>
    </p:spTree>
    <p:extLst>
      <p:ext uri="{BB962C8B-B14F-4D97-AF65-F5344CB8AC3E}">
        <p14:creationId xmlns:p14="http://schemas.microsoft.com/office/powerpoint/2010/main" val="412284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</a:t>
            </a:r>
            <a:endParaRPr lang="en-US" i="1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Power (of </a:t>
            </a:r>
            <a:r>
              <a:rPr lang="en-US" sz="2800" b="1" dirty="0" smtClean="0">
                <a:solidFill>
                  <a:srgbClr val="FF0000"/>
                </a:solidFill>
              </a:rPr>
              <a:t>-a-</a:t>
            </a:r>
            <a:r>
              <a:rPr lang="en-US" sz="2800" dirty="0" smtClean="0"/>
              <a:t> statistical test)</a:t>
            </a:r>
          </a:p>
          <a:p>
            <a:r>
              <a:rPr lang="en-US" sz="2800" dirty="0"/>
              <a:t>The </a:t>
            </a:r>
            <a:r>
              <a:rPr lang="en-US" sz="2800" dirty="0" smtClean="0"/>
              <a:t>probability </a:t>
            </a:r>
            <a:r>
              <a:rPr lang="en-US" sz="2800" dirty="0"/>
              <a:t>of </a:t>
            </a:r>
            <a:r>
              <a:rPr lang="en-US" sz="2800" i="1" dirty="0" smtClean="0"/>
              <a:t>correctly</a:t>
            </a:r>
            <a:r>
              <a:rPr lang="en-US" sz="2800" dirty="0" smtClean="0"/>
              <a:t> rejecting the </a:t>
            </a:r>
            <a:r>
              <a:rPr lang="en-US" sz="2800" dirty="0"/>
              <a:t>null hypothesis (i.e., when it is false).</a:t>
            </a:r>
            <a:r>
              <a:rPr lang="en-US" sz="2800" dirty="0" smtClean="0"/>
              <a:t> </a:t>
            </a:r>
            <a:endParaRPr lang="en-US" sz="2000" dirty="0" smtClean="0"/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2800" dirty="0"/>
              <a:t>For </a:t>
            </a:r>
            <a:r>
              <a:rPr lang="en-US" sz="2800" dirty="0" smtClean="0"/>
              <a:t>our jury </a:t>
            </a:r>
            <a:r>
              <a:rPr lang="en-US" sz="2800" dirty="0"/>
              <a:t>example, it is the probability the </a:t>
            </a:r>
            <a:r>
              <a:rPr lang="en-US" sz="2800" dirty="0" smtClean="0"/>
              <a:t>jury gives </a:t>
            </a:r>
            <a:r>
              <a:rPr lang="en-US" sz="2800" dirty="0"/>
              <a:t>a guilty verdict when the accused is, in fact, guilty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1200" dirty="0"/>
          </a:p>
          <a:p>
            <a:pPr lvl="1"/>
            <a:r>
              <a:rPr lang="en-US" sz="2400" dirty="0" smtClean="0"/>
              <a:t>Power </a:t>
            </a:r>
            <a:r>
              <a:rPr lang="en-US" sz="2400" dirty="0"/>
              <a:t>= 1 - </a:t>
            </a:r>
            <a:r>
              <a:rPr lang="en-US" sz="2400" dirty="0" err="1" smtClean="0"/>
              <a:t>Pr</a:t>
            </a:r>
            <a:r>
              <a:rPr lang="en-US" sz="2400" dirty="0" smtClean="0"/>
              <a:t>[Type </a:t>
            </a:r>
            <a:r>
              <a:rPr lang="en-US" sz="2400" dirty="0"/>
              <a:t>II Error].</a:t>
            </a:r>
          </a:p>
        </p:txBody>
      </p:sp>
    </p:spTree>
    <p:extLst>
      <p:ext uri="{BB962C8B-B14F-4D97-AF65-F5344CB8AC3E}">
        <p14:creationId xmlns:p14="http://schemas.microsoft.com/office/powerpoint/2010/main" val="314814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of 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Statistical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5268"/>
            <a:ext cx="8229600" cy="4882790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/>
              <a:t>Statistical Power is conducted </a:t>
            </a:r>
            <a:r>
              <a:rPr lang="en-US" sz="2400" i="1" dirty="0" smtClean="0"/>
              <a:t>by the test</a:t>
            </a:r>
          </a:p>
          <a:p>
            <a:pPr lvl="1"/>
            <a:r>
              <a:rPr lang="en-US" sz="2000" dirty="0" smtClean="0"/>
              <a:t>If you have </a:t>
            </a:r>
            <a:r>
              <a:rPr lang="en-US" sz="2400" b="1" dirty="0" smtClean="0"/>
              <a:t>K</a:t>
            </a:r>
            <a:r>
              <a:rPr lang="en-US" sz="2000" dirty="0" smtClean="0"/>
              <a:t> primary aims for your investigation, there should be </a:t>
            </a:r>
            <a:r>
              <a:rPr lang="en-US" sz="2400" b="1" dirty="0" smtClean="0"/>
              <a:t>K</a:t>
            </a:r>
            <a:r>
              <a:rPr lang="en-US" sz="2000" dirty="0" smtClean="0"/>
              <a:t> power/sample size calculations</a:t>
            </a:r>
          </a:p>
          <a:p>
            <a:pPr lvl="1"/>
            <a:r>
              <a:rPr lang="en-US" sz="2000" dirty="0"/>
              <a:t>Challenges arise when considering </a:t>
            </a:r>
            <a:r>
              <a:rPr lang="en-US" sz="2000" dirty="0" smtClean="0"/>
              <a:t>simultaneous sets </a:t>
            </a:r>
            <a:r>
              <a:rPr lang="en-US" sz="2000" dirty="0"/>
              <a:t>of tests (</a:t>
            </a:r>
            <a:r>
              <a:rPr lang="en-US" sz="2400" b="1" dirty="0"/>
              <a:t>K</a:t>
            </a:r>
            <a:r>
              <a:rPr lang="en-US" sz="2000" dirty="0"/>
              <a:t>&gt;1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We will focus on the case where we have </a:t>
            </a:r>
            <a:r>
              <a:rPr lang="en-US" sz="2400" b="1" dirty="0" smtClean="0"/>
              <a:t>K</a:t>
            </a:r>
            <a:r>
              <a:rPr lang="en-US" sz="2000" dirty="0" smtClean="0"/>
              <a:t>=1 test</a:t>
            </a:r>
          </a:p>
          <a:p>
            <a:pPr lvl="1"/>
            <a:endParaRPr lang="en-US" sz="1000" dirty="0" smtClean="0"/>
          </a:p>
          <a:p>
            <a:pPr lvl="0"/>
            <a:r>
              <a:rPr lang="en-US" sz="2400" dirty="0" smtClean="0"/>
              <a:t> </a:t>
            </a:r>
            <a:r>
              <a:rPr lang="en-US" sz="2400" b="1" dirty="0" smtClean="0"/>
              <a:t>Statistical Power</a:t>
            </a:r>
            <a:r>
              <a:rPr lang="en-US" sz="2400" dirty="0" smtClean="0"/>
              <a:t> can often be shown to be a function of</a:t>
            </a:r>
          </a:p>
          <a:p>
            <a:pPr marL="0" lvl="0" indent="0">
              <a:buNone/>
            </a:pPr>
            <a:endParaRPr lang="en-US" sz="1000" dirty="0" smtClean="0"/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smtClean="0"/>
              <a:t>The probability of making a Type I Error (</a:t>
            </a:r>
            <a:r>
              <a:rPr lang="en-US" sz="2000" b="1" dirty="0" smtClean="0">
                <a:latin typeface="Symbol" pitchFamily="18" charset="2"/>
              </a:rPr>
              <a:t>a</a:t>
            </a:r>
            <a:r>
              <a:rPr lang="en-US" sz="2000" dirty="0" smtClean="0"/>
              <a:t>)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/>
              <a:t> The information in the data (e.g., sample size (</a:t>
            </a:r>
            <a:r>
              <a:rPr lang="en-US" sz="2000" b="1" i="1" dirty="0" smtClean="0"/>
              <a:t>N</a:t>
            </a:r>
            <a:r>
              <a:rPr lang="en-US" sz="2000" dirty="0" smtClean="0"/>
              <a:t>), # events (</a:t>
            </a:r>
            <a:r>
              <a:rPr lang="en-US" sz="2000" b="1" i="1" dirty="0" smtClean="0"/>
              <a:t>L</a:t>
            </a:r>
            <a:r>
              <a:rPr lang="en-US" sz="2000" dirty="0" smtClean="0"/>
              <a:t>), etc.)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Effect size</a:t>
            </a:r>
            <a:r>
              <a:rPr lang="en-US" sz="2000" dirty="0" smtClean="0"/>
              <a:t> (ES) – for the scientific summary you wish to investigate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000" dirty="0" smtClean="0"/>
          </a:p>
          <a:p>
            <a:pPr lvl="2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smtClean="0"/>
              <a:t>e.g., HR comparing two exposure groups for having some event</a:t>
            </a:r>
          </a:p>
          <a:p>
            <a:pPr lvl="2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smtClean="0"/>
              <a:t>e.g., OR </a:t>
            </a:r>
            <a:r>
              <a:rPr lang="en-US" sz="1600" dirty="0"/>
              <a:t>comparing two exposure groups </a:t>
            </a:r>
            <a:endParaRPr lang="en-US" sz="1600" dirty="0" smtClean="0"/>
          </a:p>
          <a:p>
            <a:pPr lvl="2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smtClean="0"/>
              <a:t>e.g., |</a:t>
            </a:r>
            <a:r>
              <a:rPr lang="en-US" sz="1600" dirty="0" smtClean="0">
                <a:latin typeface="Symbol" pitchFamily="18" charset="2"/>
              </a:rPr>
              <a:t>m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-</a:t>
            </a:r>
            <a:r>
              <a:rPr lang="en-US" sz="1600" dirty="0" smtClean="0">
                <a:latin typeface="Symbol" pitchFamily="18" charset="2"/>
              </a:rPr>
              <a:t>m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|/</a:t>
            </a:r>
            <a:r>
              <a:rPr lang="en-US" sz="1600" dirty="0" smtClean="0">
                <a:latin typeface="Symbol" pitchFamily="18" charset="2"/>
              </a:rPr>
              <a:t>s</a:t>
            </a:r>
            <a:r>
              <a:rPr lang="en-US" sz="1600" dirty="0" smtClean="0"/>
              <a:t> standardized difference in means comparing two exposure groups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of </a:t>
            </a: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b="1" dirty="0" smtClean="0">
                <a:solidFill>
                  <a:srgbClr val="FF0000"/>
                </a:solidFill>
              </a:rPr>
              <a:t>a- </a:t>
            </a:r>
            <a:r>
              <a:rPr lang="en-US" dirty="0" smtClean="0"/>
              <a:t>Statistical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5268"/>
            <a:ext cx="8229600" cy="4882790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/>
              <a:t>Armed </a:t>
            </a:r>
            <a:r>
              <a:rPr lang="en-US" sz="2400" dirty="0"/>
              <a:t>with </a:t>
            </a:r>
            <a:r>
              <a:rPr lang="en-US" sz="2400" dirty="0" smtClean="0"/>
              <a:t>any three of </a:t>
            </a:r>
            <a:r>
              <a:rPr lang="en-US" sz="2400" dirty="0"/>
              <a:t>the </a:t>
            </a:r>
            <a:r>
              <a:rPr lang="en-US" sz="2400" dirty="0" smtClean="0"/>
              <a:t>four factors that influence power, </a:t>
            </a:r>
            <a:r>
              <a:rPr lang="en-US" sz="2400" dirty="0"/>
              <a:t>we </a:t>
            </a:r>
            <a:r>
              <a:rPr lang="en-US" sz="2400" dirty="0" smtClean="0"/>
              <a:t>can generally find </a:t>
            </a:r>
            <a:r>
              <a:rPr lang="en-US" sz="2400" dirty="0"/>
              <a:t>the </a:t>
            </a:r>
            <a:r>
              <a:rPr lang="en-US" sz="2400" dirty="0" smtClean="0"/>
              <a:t>fourth.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Specify</a:t>
            </a:r>
            <a:r>
              <a:rPr lang="en-US" sz="2000" dirty="0" smtClean="0"/>
              <a:t>: {</a:t>
            </a:r>
            <a:r>
              <a:rPr lang="en-US" sz="2000" dirty="0" smtClean="0">
                <a:latin typeface="Symbol" pitchFamily="18" charset="2"/>
              </a:rPr>
              <a:t>a</a:t>
            </a:r>
            <a:r>
              <a:rPr lang="en-US" sz="2000" dirty="0" smtClean="0"/>
              <a:t>, Power, N}	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to find ES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Specify</a:t>
            </a:r>
            <a:r>
              <a:rPr lang="en-US" sz="2000" dirty="0"/>
              <a:t>: {</a:t>
            </a:r>
            <a:r>
              <a:rPr lang="en-US" sz="2000" dirty="0">
                <a:latin typeface="Symbol" pitchFamily="18" charset="2"/>
              </a:rPr>
              <a:t>a</a:t>
            </a:r>
            <a:r>
              <a:rPr lang="en-US" sz="2000" dirty="0"/>
              <a:t>, </a:t>
            </a:r>
            <a:r>
              <a:rPr lang="en-US" sz="2000" dirty="0" smtClean="0"/>
              <a:t>ES, </a:t>
            </a:r>
            <a:r>
              <a:rPr lang="en-US" sz="2000" dirty="0"/>
              <a:t>N</a:t>
            </a:r>
            <a:r>
              <a:rPr lang="en-US" sz="2000" dirty="0" smtClean="0"/>
              <a:t>}		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/>
              <a:t>to find Power</a:t>
            </a:r>
            <a:endParaRPr lang="en-US" sz="2000" dirty="0" smtClean="0"/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Specify</a:t>
            </a:r>
            <a:r>
              <a:rPr lang="en-US" sz="2000" dirty="0"/>
              <a:t>: {</a:t>
            </a:r>
            <a:r>
              <a:rPr lang="en-US" sz="2000" dirty="0">
                <a:latin typeface="Symbol" pitchFamily="18" charset="2"/>
              </a:rPr>
              <a:t>a</a:t>
            </a:r>
            <a:r>
              <a:rPr lang="en-US" sz="2000" dirty="0"/>
              <a:t>, Power, </a:t>
            </a:r>
            <a:r>
              <a:rPr lang="en-US" sz="2000" dirty="0" smtClean="0"/>
              <a:t>ES}	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/>
              <a:t>to find </a:t>
            </a:r>
            <a:r>
              <a:rPr lang="en-US" sz="2000" dirty="0" smtClean="0"/>
              <a:t>N</a:t>
            </a:r>
          </a:p>
          <a:p>
            <a:pPr marL="457200" lvl="1" indent="0">
              <a:buNone/>
            </a:pPr>
            <a:endParaRPr lang="en-US" sz="1000" dirty="0" smtClean="0"/>
          </a:p>
          <a:p>
            <a:pPr lvl="2"/>
            <a:r>
              <a:rPr lang="en-US" sz="2000" b="1" dirty="0" smtClean="0">
                <a:latin typeface="Symbol" pitchFamily="18" charset="2"/>
              </a:rPr>
              <a:t>a</a:t>
            </a:r>
            <a:r>
              <a:rPr lang="en-US" sz="2000" dirty="0" smtClean="0"/>
              <a:t> is usually easy (set to 0.01, 0.05). </a:t>
            </a:r>
          </a:p>
          <a:p>
            <a:pPr lvl="2"/>
            <a:r>
              <a:rPr lang="en-US" sz="2000" b="1" dirty="0" smtClean="0"/>
              <a:t>Power</a:t>
            </a:r>
            <a:r>
              <a:rPr lang="en-US" sz="2000" dirty="0" smtClean="0"/>
              <a:t> is usually easy, too (set to 0.80, 0.90), but sometimes we wish to know the Power for a given ES and N.</a:t>
            </a:r>
          </a:p>
          <a:p>
            <a:pPr lvl="2"/>
            <a:endParaRPr lang="en-US" sz="2000" dirty="0" smtClean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6325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 components of sample-size computation for Survival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/>
              <a:t>Method of analysis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Log-rank test, Cox PH model, parametric test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Probability of type I error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latin typeface="Symbol" pitchFamily="18" charset="2"/>
                <a:cs typeface="Courier New" pitchFamily="49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Usually 0.05 or 0.01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Probability of type II error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latin typeface="Symbol" pitchFamily="18" charset="2"/>
                <a:cs typeface="Courier New" pitchFamily="49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 smtClean="0"/>
              <a:t> or Power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(1-</a:t>
            </a:r>
            <a:r>
              <a:rPr lang="en-US" sz="2800" dirty="0" smtClean="0">
                <a:latin typeface="Symbol" pitchFamily="18" charset="2"/>
                <a:cs typeface="Courier New" pitchFamily="49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 smtClean="0"/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Usually 80% - 90%  (or 20% - 10%)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Effect size, expressed as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The hazard ratio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Symbol" pitchFamily="18" charset="2"/>
              </a:rPr>
              <a:t>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(t)/h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(t) )</a:t>
            </a:r>
            <a:r>
              <a:rPr lang="en-US" sz="2400" dirty="0" smtClean="0"/>
              <a:t>, or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The log of the hazard ratio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(log(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))</a:t>
            </a:r>
            <a:r>
              <a:rPr lang="en-US" sz="2400" dirty="0" smtClean="0"/>
              <a:t> ,or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The coefficient in a Cox regression model,</a:t>
            </a:r>
          </a:p>
          <a:p>
            <a:pPr lvl="1">
              <a:buNone/>
            </a:pPr>
            <a:r>
              <a:rPr lang="en-US" sz="2400" dirty="0" smtClean="0"/>
              <a:t>      </a:t>
            </a: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{ h( t, 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+1 | 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,…,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) / h( t, 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| 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,…,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) }</a:t>
            </a:r>
          </a:p>
          <a:p>
            <a:pPr lvl="1">
              <a:buFont typeface="Arial" charset="0"/>
              <a:buChar char="•"/>
            </a:pPr>
            <a:endParaRPr lang="en-US" sz="24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1329</Words>
  <Application>Microsoft Office PowerPoint</Application>
  <PresentationFormat>On-screen Show (4:3)</PresentationFormat>
  <Paragraphs>193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BIOST 513  Discussion Section - Week 10</vt:lpstr>
      <vt:lpstr>Outline</vt:lpstr>
      <vt:lpstr>Power and Sample Size Considerations</vt:lpstr>
      <vt:lpstr>The Null Hypothesis, H0</vt:lpstr>
      <vt:lpstr>The Null Hypothesis, H0</vt:lpstr>
      <vt:lpstr>Definition</vt:lpstr>
      <vt:lpstr>Power of a Statistical Test</vt:lpstr>
      <vt:lpstr>Power of -a- Statistical Test</vt:lpstr>
      <vt:lpstr>Main components of sample-size computation for Survival Analysis</vt:lpstr>
      <vt:lpstr>Main components of sample-size computation – stpower command</vt:lpstr>
      <vt:lpstr>Determination of number of events for the log-rank test - Freedman</vt:lpstr>
      <vt:lpstr>Determination of number of events for the log-rank test - Schoenfeld</vt:lpstr>
      <vt:lpstr>Sample size determination for the log-rank test – Example 1</vt:lpstr>
      <vt:lpstr>Sample size determination for the log-rank test – Example 1</vt:lpstr>
      <vt:lpstr>PowerPoint Presentation</vt:lpstr>
      <vt:lpstr>Determination of sample size based on the number of events</vt:lpstr>
      <vt:lpstr>Sample size determination for the log-rank test – Example 1</vt:lpstr>
      <vt:lpstr>Determination of number of events for the Cox PH regression - </vt:lpstr>
      <vt:lpstr>Sample size determination for the Cox PH regression – Example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Biost 512 Discussion Section Week 1</dc:title>
  <dc:creator>Hannah Cohen-Cline</dc:creator>
  <cp:lastModifiedBy>localinstaller</cp:lastModifiedBy>
  <cp:revision>88</cp:revision>
  <dcterms:created xsi:type="dcterms:W3CDTF">2013-05-28T14:52:05Z</dcterms:created>
  <dcterms:modified xsi:type="dcterms:W3CDTF">2013-06-05T18:18:16Z</dcterms:modified>
</cp:coreProperties>
</file>